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>
        <p:scale>
          <a:sx n="90" d="100"/>
          <a:sy n="90" d="100"/>
        </p:scale>
        <p:origin x="-168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="" xmlns:a16="http://schemas.microsoft.com/office/drawing/2014/main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="" xmlns:a16="http://schemas.microsoft.com/office/drawing/2014/main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="" xmlns:a16="http://schemas.microsoft.com/office/drawing/2014/main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="" xmlns:a16="http://schemas.microsoft.com/office/drawing/2014/main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="" xmlns:a16="http://schemas.microsoft.com/office/drawing/2014/main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="" xmlns:a16="http://schemas.microsoft.com/office/drawing/2014/main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="" xmlns:a16="http://schemas.microsoft.com/office/drawing/2014/main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="" xmlns:a16="http://schemas.microsoft.com/office/drawing/2014/main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="" xmlns:a16="http://schemas.microsoft.com/office/drawing/2014/main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="" xmlns:a16="http://schemas.microsoft.com/office/drawing/2014/main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="" xmlns:a16="http://schemas.microsoft.com/office/drawing/2014/main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="" xmlns:a16="http://schemas.microsoft.com/office/drawing/2014/main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="" xmlns:a16="http://schemas.microsoft.com/office/drawing/2014/main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="" xmlns:a16="http://schemas.microsoft.com/office/drawing/2014/main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模块一  课题</a:t>
            </a:r>
            <a:r>
              <a:rPr lang="en-US" altLang="zh-CN" dirty="0" smtClean="0">
                <a:solidFill>
                  <a:schemeClr val="tx1"/>
                </a:solidFill>
              </a:rPr>
              <a:t>1  </a:t>
            </a:r>
            <a:r>
              <a:rPr lang="zh-CN" altLang="en-US" dirty="0" smtClean="0">
                <a:solidFill>
                  <a:schemeClr val="tx1"/>
                </a:solidFill>
              </a:rPr>
              <a:t>盘类</a:t>
            </a:r>
            <a:r>
              <a:rPr lang="zh-CN" altLang="en-US" dirty="0" smtClean="0">
                <a:solidFill>
                  <a:schemeClr val="tx1"/>
                </a:solidFill>
              </a:rPr>
              <a:t>零件的测绘与造型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slive.com.cn/Thread_micrometer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="" xmlns:a16="http://schemas.microsoft.com/office/drawing/2014/main" id="{B57BCCAA-5143-E88F-0A35-60734B2E80AD}"/>
              </a:ext>
            </a:extLst>
          </p:cNvPr>
          <p:cNvSpPr/>
          <p:nvPr/>
        </p:nvSpPr>
        <p:spPr>
          <a:xfrm>
            <a:off x="4869791" y="3863269"/>
            <a:ext cx="6023101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模块二  典型零件的测绘与造型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任务二：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AutoCAD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环境下零件图的绘制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绘制主视图</a:t>
            </a:r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 smtClean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" t="5376" r="5556" b="3584"/>
          <a:stretch>
            <a:fillRect/>
          </a:stretch>
        </p:blipFill>
        <p:spPr>
          <a:xfrm>
            <a:off x="1365249" y="1978025"/>
            <a:ext cx="3316817" cy="2661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任务二：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AutoCAD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环境下零件图的绘制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填充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剖面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线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t="4362" r="2910" b="4362"/>
          <a:stretch>
            <a:fillRect/>
          </a:stretch>
        </p:blipFill>
        <p:spPr>
          <a:xfrm>
            <a:off x="1416261" y="1989667"/>
            <a:ext cx="3773805" cy="309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43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任务二：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AutoCAD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环境下零件图的绘制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绘制</a:t>
            </a:r>
            <a:r>
              <a:rPr lang="zh-CN" altLang="zh-CN" sz="2400" dirty="0"/>
              <a:t>剖切</a:t>
            </a:r>
            <a:r>
              <a:rPr lang="zh-CN" altLang="zh-CN" sz="2400" dirty="0" smtClean="0"/>
              <a:t>符号</a:t>
            </a:r>
            <a:endParaRPr lang="en-US" altLang="zh-CN" sz="2400" dirty="0" smtClean="0"/>
          </a:p>
          <a:p>
            <a:pPr lvl="0"/>
            <a:endParaRPr lang="zh-CN" altLang="zh-CN" sz="2400" dirty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" t="3631" r="4179" b="3960"/>
          <a:stretch>
            <a:fillRect/>
          </a:stretch>
        </p:blipFill>
        <p:spPr>
          <a:xfrm>
            <a:off x="1326619" y="1965114"/>
            <a:ext cx="4608513" cy="35466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32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任务二：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AutoCAD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环境下零件图的绘制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zh-CN" altLang="zh-CN" sz="2400" dirty="0"/>
              <a:t>标注尺寸和填写技术</a:t>
            </a:r>
            <a:r>
              <a:rPr lang="zh-CN" altLang="zh-CN" sz="2400" dirty="0" smtClean="0"/>
              <a:t>要求</a:t>
            </a:r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zh-CN" altLang="zh-CN" sz="2400" dirty="0" smtClean="0"/>
              <a:t>填写</a:t>
            </a:r>
            <a:r>
              <a:rPr lang="zh-CN" altLang="zh-CN" sz="2400" dirty="0"/>
              <a:t>标题栏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934843" y="1784562"/>
            <a:ext cx="5566623" cy="365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任务二：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AutoCAD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环境下零件图的绘制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/>
              <a:t>任务</a:t>
            </a:r>
            <a:r>
              <a:rPr lang="zh-CN" altLang="zh-CN" sz="2400" b="1" dirty="0" smtClean="0"/>
              <a:t>评价</a:t>
            </a:r>
            <a:r>
              <a:rPr lang="en-US" altLang="zh-CN" sz="2400" b="1" dirty="0" smtClean="0"/>
              <a:t>                               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自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互评表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089856"/>
              </p:ext>
            </p:extLst>
          </p:nvPr>
        </p:nvGraphicFramePr>
        <p:xfrm>
          <a:off x="4613061" y="1755685"/>
          <a:ext cx="4776472" cy="5000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6070"/>
                <a:gridCol w="1440852"/>
                <a:gridCol w="1440852"/>
                <a:gridCol w="339024"/>
                <a:gridCol w="339024"/>
                <a:gridCol w="350325"/>
                <a:gridCol w="350325"/>
              </a:tblGrid>
              <a:tr h="237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任务小组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任务组长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7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小组成员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班级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7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任务名称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实施时间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51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评价类别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评价内容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配分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个人自评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56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资料准备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参与资料收集、整理、自主学习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61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计划制定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能初步制定计划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5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92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小组分工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分工合理，协调有序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170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学习过程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操作技术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见任务评分标准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40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3563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问题探究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能实践中发现问题，并用理论知识解释实践中的问题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5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文明生产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服从管理，遵守</a:t>
                      </a:r>
                      <a:r>
                        <a:rPr lang="en-US" sz="700" kern="100">
                          <a:effectLst/>
                        </a:rPr>
                        <a:t>5S</a:t>
                      </a:r>
                      <a:r>
                        <a:rPr lang="zh-CN" sz="700" kern="100">
                          <a:effectLst/>
                        </a:rPr>
                        <a:t>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56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学习拓展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知识迁移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能实现前后知识的迁移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5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应变能力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能举一反三，提出改进建议或方案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96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创新程度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有创新建议提出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51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学习态度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主动性强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5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合作意识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能与同伴团结协作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1187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严谨细致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认真仔细，不出差错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56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总</a:t>
                      </a:r>
                      <a:r>
                        <a:rPr lang="en-US" sz="700" kern="100">
                          <a:effectLst/>
                        </a:rPr>
                        <a:t>        </a:t>
                      </a:r>
                      <a:r>
                        <a:rPr lang="zh-CN" sz="700" kern="100">
                          <a:effectLst/>
                        </a:rPr>
                        <a:t>计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44917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教师总评</a:t>
                      </a:r>
                      <a:endParaRPr lang="zh-CN" sz="6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（成绩、不足及注意事项）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893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综合评定等级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29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/>
              <a:t>知识链接</a:t>
            </a:r>
            <a:endParaRPr lang="zh-CN" altLang="zh-CN" sz="2400" dirty="0"/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一、轮盘类零件的作用与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结构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 轮盘类零件的主体部分多由同一轴线不同直径的若千回转体组成，这类零件的基本形状是扁平的盘状，常具有轴孔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二、轮盘类零件的视图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表达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）轮盘类零件常在车床上加工，根据轮盘类零件的结构特点，选择主视图时，应以形状特征和加工位置原则为主.一般将其轴线水平放置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（2）对没有表达清楚的部位，如加强筋、越程槽，可选择视图、局部视图、局部剖、移出断面图或局部放大图来表达外形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（3）根据轮盘类零件的结构特点， 各个视图具有对称平面时，可作半剖视图，无对称平面时，可作全剖视图。</a:t>
            </a: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（4）轮盘类零件多为铸造或锻造毛坯，零件上常有铸（锻）造圆角和过渡线，应注意圆角和过渡线的表达方法。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三、轮盘类零件的尺寸注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（1）轮盘类零件常以主要回转轴线作为径向基准，以切削加工的大端面或结合面作为轴向基准。</a:t>
            </a: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（2）轮盘类零件的定形尺寸都比较明显，容易标注，但应注意圆周均布孔的定位圆是一个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典型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定位尺寸，不能标错。零件上各圆柱体的直径及较大的孔径，尺寸多注在非圆的视图上。</a:t>
            </a: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（3）盘上小孔的定位圆直径尺寸注在投影为圆的视图上较为清晰。</a:t>
            </a: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（4）某些细小结构的尺寸，多集中在断面图或局部放大图上标注。</a:t>
            </a: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（5）标注有圆弧过渡部分的尺寸时，应用细实线将轮廓线延长，从其交点处引出尺寸界线。</a:t>
            </a:r>
          </a:p>
          <a:p>
            <a:endParaRPr lang="en-US" altLang="zh-CN" sz="2400" dirty="0" smtClean="0"/>
          </a:p>
          <a:p>
            <a:endParaRPr lang="zh-CN" altLang="zh-CN" sz="2400" dirty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89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四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、轮盘类零件的技术要求和材料</a:t>
            </a:r>
          </a:p>
          <a:p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（1）凡有配合要求的内外圆表面，都应有尺寸公差，一般轴孔取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IT7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级，外圆取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IT8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级。</a:t>
            </a:r>
          </a:p>
          <a:p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（2）有配合要求的孔和轴的表面之间，以及孔的轴线与定位端面之间，应有相应的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几</a:t>
            </a:r>
            <a:endParaRPr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何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公差要求。与其他零件相接触的表面，尤其与运动零件相接触的表面应有平行度或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垂</a:t>
            </a:r>
            <a:endParaRPr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直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度要求，有时还有同轴度或端面圆跳动要求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2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（3）凡有配合的表面应有表面粗糙度要求，一般取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Ra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值为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1.6-6.3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μ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。对于人手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经常</a:t>
            </a:r>
            <a:endParaRPr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接触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，并要求美观或精度较高的表面可取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Ra0.8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μ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。这时甚至要求拋光、研磨或镀层。</a:t>
            </a:r>
          </a:p>
          <a:p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（4）轮盘类零件的取材方法、热处理及其他技术要求。轮盘类零件常用的毛坯有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铸件</a:t>
            </a:r>
            <a:endParaRPr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锻件，铸件以灰铸铁居多，一般为</a:t>
            </a:r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HT100-HT200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；也有采用有色金属材料的，常用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铝合金。对于铸造毛坯，一般应进行时效热处理，以消除内应力，并要求铸件不得</a:t>
            </a: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有</a:t>
            </a:r>
            <a:endParaRPr lang="en-US" altLang="zh-CN" sz="2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气孔</a:t>
            </a:r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、缩孔、裂纹等缺陷；对于锻件，则应进行正火或退火热处理，并不得有锻造缺陷。</a:t>
            </a:r>
          </a:p>
          <a:p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200" dirty="0">
              <a:latin typeface="宋体" pitchFamily="2" charset="-122"/>
              <a:ea typeface="宋体" pitchFamily="2" charset="-122"/>
            </a:endParaRPr>
          </a:p>
          <a:p>
            <a:endParaRPr lang="zh-CN" altLang="zh-CN" sz="2400" dirty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59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任务实施 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轮盘类零件测绘步骤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1.对泵盖进行了解和分析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2.绘制泵盖零件草图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3.测量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尺寸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4.确定技术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要求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）尺寸公差的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选择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）形位公差的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选择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）表面粗糙度的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选择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）材料与热处理的选择</a:t>
            </a:r>
          </a:p>
          <a:p>
            <a:endParaRPr lang="zh-CN" altLang="zh-CN" sz="2400" dirty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55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二、轮盘类测量方法说明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（1）轮盘类零件配合孔或轴的尺寸可用游标卡尺或千分尺测量，再査表选用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符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合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国家标准推荐的基本尺寸系列。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（2）一般性的尺寸如轮盘零件的厚度、铸造结构尺寸可直接度量并圆整。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（3）与标准件配合的尺寸，如螺纹、键槽、销孔等测出尺寸后还要査表确定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标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准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尺寸。工艺结抅尺寸如退刀槽和越程槽、油封槽、倒角和倒圆等，要按照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通用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标注。</a:t>
            </a:r>
          </a:p>
          <a:p>
            <a:endParaRPr lang="zh-CN" altLang="zh-CN" sz="2400" dirty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91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/>
              <a:t>任务</a:t>
            </a:r>
            <a:r>
              <a:rPr lang="zh-CN" altLang="zh-CN" sz="2400" b="1" dirty="0" smtClean="0"/>
              <a:t>评价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          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自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评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互评表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29801"/>
              </p:ext>
            </p:extLst>
          </p:nvPr>
        </p:nvGraphicFramePr>
        <p:xfrm>
          <a:off x="3668178" y="1816650"/>
          <a:ext cx="4325201" cy="4797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7313"/>
                <a:gridCol w="1304723"/>
                <a:gridCol w="1304723"/>
                <a:gridCol w="306994"/>
                <a:gridCol w="306994"/>
                <a:gridCol w="317227"/>
                <a:gridCol w="317227"/>
              </a:tblGrid>
              <a:tr h="227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任务小组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任务组长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7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小组成员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班级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7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任务名称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实施时间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5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评价类别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评价内容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配分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个人自评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91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资料准备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参与资料收集、整理、自主学习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65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计划制定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能初步制定计划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19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小组分工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分工合理，协调有序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228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学习过程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操作技术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见任务评分标准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40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341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问题探究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能实践中发现问题，并用理论知识解释实践中的问题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9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文明生产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服从管理，遵守</a:t>
                      </a:r>
                      <a:r>
                        <a:rPr lang="en-US" sz="700" kern="100">
                          <a:effectLst/>
                        </a:rPr>
                        <a:t>5S</a:t>
                      </a:r>
                      <a:r>
                        <a:rPr lang="zh-CN" sz="700" kern="100">
                          <a:effectLst/>
                        </a:rPr>
                        <a:t>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91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学习拓展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知识迁移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能实现前后知识的迁移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9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应变能力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能举一反三，提出改进建议或方案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03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创新程度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有创新建议提出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306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学习态度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主动性强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3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合作意识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能与同伴团结协作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1139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严谨细致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认真仔细，不出差错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91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总</a:t>
                      </a:r>
                      <a:r>
                        <a:rPr lang="en-US" sz="700" kern="100">
                          <a:effectLst/>
                        </a:rPr>
                        <a:t>        </a:t>
                      </a:r>
                      <a:r>
                        <a:rPr lang="zh-CN" sz="700" kern="100">
                          <a:effectLst/>
                        </a:rPr>
                        <a:t>计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43092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教师总评</a:t>
                      </a:r>
                      <a:endParaRPr lang="zh-CN" sz="6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（成绩、不足及注意事项）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38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综合评定等级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35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盘类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拓展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知识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螺纹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测量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lvl="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螺纹环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塞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规及卡板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测量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lvl="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二、用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  <a:hlinkClick r:id="rId2"/>
              </a:rPr>
              <a:t>螺纹千分尺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测量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三、用齿厚游标卡尺测量</a:t>
            </a:r>
          </a:p>
          <a:p>
            <a:endParaRPr lang="zh-CN" altLang="zh-CN" sz="2400" dirty="0"/>
          </a:p>
          <a:p>
            <a:pPr lvl="0"/>
            <a:endParaRPr lang="zh-CN" altLang="zh-CN" sz="2400" dirty="0"/>
          </a:p>
          <a:p>
            <a:endParaRPr lang="zh-CN" altLang="zh-CN" sz="2400" dirty="0"/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05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任务二：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AutoCAD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环境下零件图的绘制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/>
              <a:t>任务实施</a:t>
            </a:r>
            <a:endParaRPr lang="zh-CN" altLang="zh-CN" sz="2400" dirty="0"/>
          </a:p>
          <a:p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泵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盖零件图绘制的操作步骤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如下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lvl="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创建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新图形，可直接选取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A4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样板文件建立新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图形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 lvl="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绘制左视图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lvl="0"/>
            <a:endParaRPr lang="en-US" altLang="zh-CN" sz="2400" dirty="0" smtClean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 smtClean="0"/>
          </a:p>
          <a:p>
            <a:pPr lvl="0"/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8114" y="2934229"/>
            <a:ext cx="2866285" cy="3153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951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4059</TotalTime>
  <Words>1160</Words>
  <Application>Microsoft Office PowerPoint</Application>
  <PresentationFormat>自定义</PresentationFormat>
  <Paragraphs>314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任务一 盘类零件的测量与草绘</vt:lpstr>
      <vt:lpstr>任务一 盘类零件的测量与草绘</vt:lpstr>
      <vt:lpstr>任务一 盘类零件的测量与草绘</vt:lpstr>
      <vt:lpstr>任务一 盘类零件的测量与草绘</vt:lpstr>
      <vt:lpstr>任务一 盘类零件的测量与草绘</vt:lpstr>
      <vt:lpstr>任务一 盘类零件的测量与草绘</vt:lpstr>
      <vt:lpstr>任务一 盘类零件的测量与草绘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38</cp:revision>
  <dcterms:created xsi:type="dcterms:W3CDTF">2022-09-09T23:31:43Z</dcterms:created>
  <dcterms:modified xsi:type="dcterms:W3CDTF">2023-02-20T02:13:31Z</dcterms:modified>
</cp:coreProperties>
</file>